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</p:sldIdLst>
  <p:sldSz cx="13716000" cy="203184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33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61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3325260"/>
            <a:ext cx="11658600" cy="7073818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10671872"/>
            <a:ext cx="10287000" cy="4905578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E4A1-B296-4A06-B04D-0CFBA497E251}" type="datetimeFigureOut">
              <a:rPr lang="es-CO" smtClean="0"/>
              <a:t>20/08/2024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78EFD-441B-4F06-964A-EED058A2CEA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04585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E4A1-B296-4A06-B04D-0CFBA497E251}" type="datetimeFigureOut">
              <a:rPr lang="es-CO" smtClean="0"/>
              <a:t>20/08/2024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78EFD-441B-4F06-964A-EED058A2CEA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029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1081767"/>
            <a:ext cx="2957513" cy="1721891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1081767"/>
            <a:ext cx="8701088" cy="1721891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E4A1-B296-4A06-B04D-0CFBA497E251}" type="datetimeFigureOut">
              <a:rPr lang="es-CO" smtClean="0"/>
              <a:t>20/08/2024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78EFD-441B-4F06-964A-EED058A2CEA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6410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E4A1-B296-4A06-B04D-0CFBA497E251}" type="datetimeFigureOut">
              <a:rPr lang="es-CO" smtClean="0"/>
              <a:t>20/08/2024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78EFD-441B-4F06-964A-EED058A2CEA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14220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5065499"/>
            <a:ext cx="11830050" cy="8451894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13597351"/>
            <a:ext cx="11830050" cy="4444651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E4A1-B296-4A06-B04D-0CFBA497E251}" type="datetimeFigureOut">
              <a:rPr lang="es-CO" smtClean="0"/>
              <a:t>20/08/2024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78EFD-441B-4F06-964A-EED058A2CEA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9136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5408837"/>
            <a:ext cx="5829300" cy="1289184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5408837"/>
            <a:ext cx="5829300" cy="1289184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E4A1-B296-4A06-B04D-0CFBA497E251}" type="datetimeFigureOut">
              <a:rPr lang="es-CO" smtClean="0"/>
              <a:t>20/08/2024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78EFD-441B-4F06-964A-EED058A2CEA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26184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081772"/>
            <a:ext cx="11830050" cy="392728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4980835"/>
            <a:ext cx="5802510" cy="2441030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7421865"/>
            <a:ext cx="5802510" cy="1091644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6" y="4980835"/>
            <a:ext cx="5831087" cy="2441030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6" y="7421865"/>
            <a:ext cx="5831087" cy="1091644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E4A1-B296-4A06-B04D-0CFBA497E251}" type="datetimeFigureOut">
              <a:rPr lang="es-CO" smtClean="0"/>
              <a:t>20/08/2024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78EFD-441B-4F06-964A-EED058A2CEA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42055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E4A1-B296-4A06-B04D-0CFBA497E251}" type="datetimeFigureOut">
              <a:rPr lang="es-CO" smtClean="0"/>
              <a:t>20/08/2024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78EFD-441B-4F06-964A-EED058A2CEA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24983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E4A1-B296-4A06-B04D-0CFBA497E251}" type="datetimeFigureOut">
              <a:rPr lang="es-CO" smtClean="0"/>
              <a:t>20/08/2024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78EFD-441B-4F06-964A-EED058A2CEA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04258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354561"/>
            <a:ext cx="4423767" cy="4740963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2925479"/>
            <a:ext cx="6943725" cy="14439243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6095524"/>
            <a:ext cx="4423767" cy="11292712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E4A1-B296-4A06-B04D-0CFBA497E251}" type="datetimeFigureOut">
              <a:rPr lang="es-CO" smtClean="0"/>
              <a:t>20/08/2024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78EFD-441B-4F06-964A-EED058A2CEA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1692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354561"/>
            <a:ext cx="4423767" cy="4740963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2925479"/>
            <a:ext cx="6943725" cy="14439243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6095524"/>
            <a:ext cx="4423767" cy="11292712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E4A1-B296-4A06-B04D-0CFBA497E251}" type="datetimeFigureOut">
              <a:rPr lang="es-CO" smtClean="0"/>
              <a:t>20/08/2024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78EFD-441B-4F06-964A-EED058A2CEA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84912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1081772"/>
            <a:ext cx="11830050" cy="39272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5408837"/>
            <a:ext cx="11830050" cy="128918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18832163"/>
            <a:ext cx="3086100" cy="10817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CE4A1-B296-4A06-B04D-0CFBA497E251}" type="datetimeFigureOut">
              <a:rPr lang="es-CO" smtClean="0"/>
              <a:t>20/08/2024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18832163"/>
            <a:ext cx="4629150" cy="10817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18832163"/>
            <a:ext cx="3086100" cy="10817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78EFD-441B-4F06-964A-EED058A2CEA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38549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upo 18">
            <a:extLst>
              <a:ext uri="{FF2B5EF4-FFF2-40B4-BE49-F238E27FC236}">
                <a16:creationId xmlns:a16="http://schemas.microsoft.com/office/drawing/2014/main" id="{1300AA18-808D-4FC7-A1F7-434DBB6EAE94}"/>
              </a:ext>
            </a:extLst>
          </p:cNvPr>
          <p:cNvGrpSpPr/>
          <p:nvPr/>
        </p:nvGrpSpPr>
        <p:grpSpPr>
          <a:xfrm>
            <a:off x="989014" y="3670538"/>
            <a:ext cx="12463462" cy="1324154"/>
            <a:chOff x="989013" y="3543299"/>
            <a:chExt cx="12463462" cy="1324153"/>
          </a:xfrm>
        </p:grpSpPr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F715CE60-7595-45B7-9700-9AAE97C7F49F}"/>
                </a:ext>
              </a:extLst>
            </p:cNvPr>
            <p:cNvSpPr txBox="1"/>
            <p:nvPr/>
          </p:nvSpPr>
          <p:spPr>
            <a:xfrm>
              <a:off x="3170238" y="3543300"/>
              <a:ext cx="1881187" cy="10772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dirty="0">
                  <a:solidFill>
                    <a:schemeClr val="bg1"/>
                  </a:solidFill>
                  <a:latin typeface="Work Sans" pitchFamily="2" charset="0"/>
                </a:rPr>
                <a:t>Arroz de ajo</a:t>
              </a:r>
            </a:p>
            <a:p>
              <a:endParaRPr lang="es-ES" sz="1600" dirty="0">
                <a:solidFill>
                  <a:schemeClr val="bg1"/>
                </a:solidFill>
                <a:latin typeface="Work Sans" pitchFamily="2" charset="0"/>
              </a:endParaRPr>
            </a:p>
            <a:p>
              <a:r>
                <a:rPr lang="es-ES" sz="1600" dirty="0">
                  <a:solidFill>
                    <a:schemeClr val="bg1"/>
                  </a:solidFill>
                  <a:latin typeface="Work Sans" pitchFamily="2" charset="0"/>
                </a:rPr>
                <a:t>Pastas en salsa napolitana</a:t>
              </a:r>
              <a:endParaRPr lang="es-CO" sz="1600" dirty="0">
                <a:solidFill>
                  <a:schemeClr val="bg1"/>
                </a:solidFill>
                <a:latin typeface="Work Sans" pitchFamily="2" charset="0"/>
              </a:endParaRPr>
            </a:p>
          </p:txBody>
        </p:sp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4B644CD8-89F1-400C-A337-B1D99D7DDBDA}"/>
                </a:ext>
              </a:extLst>
            </p:cNvPr>
            <p:cNvSpPr txBox="1"/>
            <p:nvPr/>
          </p:nvSpPr>
          <p:spPr>
            <a:xfrm>
              <a:off x="5257800" y="3543300"/>
              <a:ext cx="2108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dirty="0">
                  <a:solidFill>
                    <a:schemeClr val="bg1"/>
                  </a:solidFill>
                  <a:latin typeface="Work Sans" pitchFamily="2" charset="0"/>
                </a:rPr>
                <a:t>Brócoli, zanahoria, cebolla y pepino</a:t>
              </a:r>
              <a:endParaRPr lang="es-CO" sz="1600" dirty="0">
                <a:solidFill>
                  <a:schemeClr val="bg1"/>
                </a:solidFill>
                <a:latin typeface="Work Sans" pitchFamily="2" charset="0"/>
              </a:endParaRPr>
            </a:p>
          </p:txBody>
        </p:sp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CAD71DA4-D18A-427C-999A-08097BE76289}"/>
                </a:ext>
              </a:extLst>
            </p:cNvPr>
            <p:cNvSpPr txBox="1"/>
            <p:nvPr/>
          </p:nvSpPr>
          <p:spPr>
            <a:xfrm>
              <a:off x="7572375" y="3543300"/>
              <a:ext cx="18669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dirty="0">
                  <a:solidFill>
                    <a:schemeClr val="bg1"/>
                  </a:solidFill>
                  <a:latin typeface="Work Sans" pitchFamily="2" charset="0"/>
                </a:rPr>
                <a:t>Croquetas de lentejas</a:t>
              </a:r>
              <a:endParaRPr lang="es-CO" sz="1600" dirty="0">
                <a:solidFill>
                  <a:schemeClr val="bg1"/>
                </a:solidFill>
                <a:latin typeface="Work Sans" pitchFamily="2" charset="0"/>
              </a:endParaRPr>
            </a:p>
          </p:txBody>
        </p:sp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A005C783-3E29-4927-B7B1-63B02A42B2B3}"/>
                </a:ext>
              </a:extLst>
            </p:cNvPr>
            <p:cNvSpPr txBox="1"/>
            <p:nvPr/>
          </p:nvSpPr>
          <p:spPr>
            <a:xfrm>
              <a:off x="9578975" y="3543299"/>
              <a:ext cx="18669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dirty="0">
                  <a:solidFill>
                    <a:schemeClr val="bg1"/>
                  </a:solidFill>
                  <a:latin typeface="Work Sans" pitchFamily="2" charset="0"/>
                </a:rPr>
                <a:t>Sopa de pollo</a:t>
              </a:r>
              <a:endParaRPr lang="es-CO" sz="1600" dirty="0">
                <a:solidFill>
                  <a:schemeClr val="bg1"/>
                </a:solidFill>
                <a:latin typeface="Work Sans" pitchFamily="2" charset="0"/>
              </a:endParaRPr>
            </a:p>
          </p:txBody>
        </p:sp>
        <p:sp>
          <p:nvSpPr>
            <p:cNvPr id="9" name="CuadroTexto 8">
              <a:extLst>
                <a:ext uri="{FF2B5EF4-FFF2-40B4-BE49-F238E27FC236}">
                  <a16:creationId xmlns:a16="http://schemas.microsoft.com/office/drawing/2014/main" id="{1DDF9980-8413-43F5-A2F2-EDC4E1071B69}"/>
                </a:ext>
              </a:extLst>
            </p:cNvPr>
            <p:cNvSpPr txBox="1"/>
            <p:nvPr/>
          </p:nvSpPr>
          <p:spPr>
            <a:xfrm>
              <a:off x="11585575" y="3543299"/>
              <a:ext cx="18669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dirty="0">
                  <a:solidFill>
                    <a:schemeClr val="bg1"/>
                  </a:solidFill>
                  <a:latin typeface="Work Sans" pitchFamily="2" charset="0"/>
                </a:rPr>
                <a:t>Jugo de piña / agua</a:t>
              </a:r>
              <a:endParaRPr lang="es-CO" sz="1600" dirty="0">
                <a:solidFill>
                  <a:schemeClr val="bg1"/>
                </a:solidFill>
                <a:latin typeface="Work Sans" pitchFamily="2" charset="0"/>
              </a:endParaRPr>
            </a:p>
          </p:txBody>
        </p:sp>
        <p:sp>
          <p:nvSpPr>
            <p:cNvPr id="18" name="CuadroTexto 17">
              <a:extLst>
                <a:ext uri="{FF2B5EF4-FFF2-40B4-BE49-F238E27FC236}">
                  <a16:creationId xmlns:a16="http://schemas.microsoft.com/office/drawing/2014/main" id="{A96C399C-E366-4FF1-9D24-ACC3C85B81AB}"/>
                </a:ext>
              </a:extLst>
            </p:cNvPr>
            <p:cNvSpPr txBox="1"/>
            <p:nvPr/>
          </p:nvSpPr>
          <p:spPr>
            <a:xfrm>
              <a:off x="989013" y="3544014"/>
              <a:ext cx="2108200" cy="13234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dirty="0">
                  <a:solidFill>
                    <a:schemeClr val="bg1"/>
                  </a:solidFill>
                  <a:latin typeface="Work Sans" pitchFamily="2" charset="0"/>
                </a:rPr>
                <a:t>Fajitas de pollo</a:t>
              </a:r>
            </a:p>
            <a:p>
              <a:endParaRPr lang="es-ES" sz="1600" dirty="0">
                <a:solidFill>
                  <a:schemeClr val="bg1"/>
                </a:solidFill>
                <a:latin typeface="Work Sans" pitchFamily="2" charset="0"/>
              </a:endParaRPr>
            </a:p>
            <a:p>
              <a:r>
                <a:rPr lang="es-ES" sz="1600" dirty="0">
                  <a:solidFill>
                    <a:schemeClr val="bg1"/>
                  </a:solidFill>
                  <a:latin typeface="Work Sans" pitchFamily="2" charset="0"/>
                </a:rPr>
                <a:t>Carne molida</a:t>
              </a:r>
            </a:p>
            <a:p>
              <a:endParaRPr lang="es-ES" sz="1600" dirty="0">
                <a:solidFill>
                  <a:schemeClr val="bg1"/>
                </a:solidFill>
                <a:latin typeface="Work Sans" pitchFamily="2" charset="0"/>
              </a:endParaRPr>
            </a:p>
            <a:p>
              <a:r>
                <a:rPr lang="es-ES" sz="1600" dirty="0">
                  <a:solidFill>
                    <a:schemeClr val="bg1"/>
                  </a:solidFill>
                  <a:latin typeface="Work Sans" pitchFamily="2" charset="0"/>
                </a:rPr>
                <a:t>Cerdo en </a:t>
              </a:r>
              <a:r>
                <a:rPr lang="es-ES" sz="1600" dirty="0" err="1">
                  <a:solidFill>
                    <a:schemeClr val="bg1"/>
                  </a:solidFill>
                  <a:latin typeface="Work Sans" pitchFamily="2" charset="0"/>
                </a:rPr>
                <a:t>bisteck</a:t>
              </a:r>
              <a:endParaRPr lang="es-CO" sz="1600" dirty="0">
                <a:solidFill>
                  <a:schemeClr val="bg1"/>
                </a:solidFill>
                <a:latin typeface="Work Sans" pitchFamily="2" charset="0"/>
              </a:endParaRPr>
            </a:p>
          </p:txBody>
        </p:sp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id="{A81FCA03-EE83-4953-8EF3-2B35320883F4}"/>
              </a:ext>
            </a:extLst>
          </p:cNvPr>
          <p:cNvGrpSpPr/>
          <p:nvPr/>
        </p:nvGrpSpPr>
        <p:grpSpPr>
          <a:xfrm>
            <a:off x="989014" y="7739945"/>
            <a:ext cx="12463462" cy="2309039"/>
            <a:chOff x="989013" y="3543299"/>
            <a:chExt cx="12463462" cy="2309039"/>
          </a:xfrm>
        </p:grpSpPr>
        <p:sp>
          <p:nvSpPr>
            <p:cNvPr id="21" name="CuadroTexto 20">
              <a:extLst>
                <a:ext uri="{FF2B5EF4-FFF2-40B4-BE49-F238E27FC236}">
                  <a16:creationId xmlns:a16="http://schemas.microsoft.com/office/drawing/2014/main" id="{B0981E90-82E1-4E1F-9578-DEE5D8EEE648}"/>
                </a:ext>
              </a:extLst>
            </p:cNvPr>
            <p:cNvSpPr txBox="1"/>
            <p:nvPr/>
          </p:nvSpPr>
          <p:spPr>
            <a:xfrm>
              <a:off x="3170238" y="3543300"/>
              <a:ext cx="188118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dirty="0">
                  <a:solidFill>
                    <a:schemeClr val="bg1"/>
                  </a:solidFill>
                  <a:latin typeface="Work Sans" pitchFamily="2" charset="0"/>
                </a:rPr>
                <a:t>Arroz de coco</a:t>
              </a:r>
            </a:p>
            <a:p>
              <a:endParaRPr lang="es-ES" sz="1600" dirty="0">
                <a:solidFill>
                  <a:schemeClr val="bg1"/>
                </a:solidFill>
                <a:latin typeface="Work Sans" pitchFamily="2" charset="0"/>
              </a:endParaRPr>
            </a:p>
            <a:p>
              <a:r>
                <a:rPr lang="es-ES" sz="1600" dirty="0">
                  <a:solidFill>
                    <a:schemeClr val="bg1"/>
                  </a:solidFill>
                  <a:latin typeface="Work Sans" pitchFamily="2" charset="0"/>
                </a:rPr>
                <a:t>Arroz blanco</a:t>
              </a:r>
              <a:endParaRPr lang="es-CO" sz="1600" dirty="0">
                <a:solidFill>
                  <a:schemeClr val="bg1"/>
                </a:solidFill>
                <a:latin typeface="Work Sans" pitchFamily="2" charset="0"/>
              </a:endParaRP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FDC0A9D3-871B-4E2E-BF53-AD18D966EFD4}"/>
                </a:ext>
              </a:extLst>
            </p:cNvPr>
            <p:cNvSpPr txBox="1"/>
            <p:nvPr/>
          </p:nvSpPr>
          <p:spPr>
            <a:xfrm>
              <a:off x="5257800" y="3543300"/>
              <a:ext cx="2108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dirty="0">
                  <a:solidFill>
                    <a:schemeClr val="bg1"/>
                  </a:solidFill>
                  <a:latin typeface="Work Sans" pitchFamily="2" charset="0"/>
                </a:rPr>
                <a:t>Pepino, tomate y cebolla encurtida</a:t>
              </a:r>
              <a:endParaRPr lang="es-CO" sz="1600" dirty="0">
                <a:solidFill>
                  <a:schemeClr val="bg1"/>
                </a:solidFill>
                <a:latin typeface="Work Sans" pitchFamily="2" charset="0"/>
              </a:endParaRPr>
            </a:p>
          </p:txBody>
        </p:sp>
        <p:sp>
          <p:nvSpPr>
            <p:cNvPr id="23" name="CuadroTexto 22">
              <a:extLst>
                <a:ext uri="{FF2B5EF4-FFF2-40B4-BE49-F238E27FC236}">
                  <a16:creationId xmlns:a16="http://schemas.microsoft.com/office/drawing/2014/main" id="{68DF1916-5B8A-4BE0-8F56-F74BBA9F6B1D}"/>
                </a:ext>
              </a:extLst>
            </p:cNvPr>
            <p:cNvSpPr txBox="1"/>
            <p:nvPr/>
          </p:nvSpPr>
          <p:spPr>
            <a:xfrm>
              <a:off x="7572375" y="3543300"/>
              <a:ext cx="18669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dirty="0">
                  <a:solidFill>
                    <a:schemeClr val="bg1"/>
                  </a:solidFill>
                  <a:latin typeface="Work Sans" pitchFamily="2" charset="0"/>
                </a:rPr>
                <a:t>Fríjol palomito</a:t>
              </a:r>
              <a:endParaRPr lang="es-CO" sz="1600" dirty="0">
                <a:solidFill>
                  <a:schemeClr val="bg1"/>
                </a:solidFill>
                <a:latin typeface="Work Sans" pitchFamily="2" charset="0"/>
              </a:endParaRPr>
            </a:p>
          </p:txBody>
        </p:sp>
        <p:sp>
          <p:nvSpPr>
            <p:cNvPr id="24" name="CuadroTexto 23">
              <a:extLst>
                <a:ext uri="{FF2B5EF4-FFF2-40B4-BE49-F238E27FC236}">
                  <a16:creationId xmlns:a16="http://schemas.microsoft.com/office/drawing/2014/main" id="{7B1424BC-157A-4DD0-A565-33818D2CE0DD}"/>
                </a:ext>
              </a:extLst>
            </p:cNvPr>
            <p:cNvSpPr txBox="1"/>
            <p:nvPr/>
          </p:nvSpPr>
          <p:spPr>
            <a:xfrm>
              <a:off x="9578975" y="3543299"/>
              <a:ext cx="18669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dirty="0">
                  <a:solidFill>
                    <a:schemeClr val="bg1"/>
                  </a:solidFill>
                  <a:latin typeface="Work Sans" pitchFamily="2" charset="0"/>
                </a:rPr>
                <a:t>Crema de brócoli</a:t>
              </a:r>
              <a:endParaRPr lang="es-CO" sz="1600" dirty="0">
                <a:solidFill>
                  <a:schemeClr val="bg1"/>
                </a:solidFill>
                <a:latin typeface="Work Sans" pitchFamily="2" charset="0"/>
              </a:endParaRPr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C26BF238-5F5C-4549-A490-EBF8AF261999}"/>
                </a:ext>
              </a:extLst>
            </p:cNvPr>
            <p:cNvSpPr txBox="1"/>
            <p:nvPr/>
          </p:nvSpPr>
          <p:spPr>
            <a:xfrm>
              <a:off x="11585575" y="3543299"/>
              <a:ext cx="18669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dirty="0">
                  <a:solidFill>
                    <a:schemeClr val="bg1"/>
                  </a:solidFill>
                  <a:latin typeface="Work Sans" pitchFamily="2" charset="0"/>
                </a:rPr>
                <a:t>Jugo de tomate de árbol / agua</a:t>
              </a:r>
              <a:endParaRPr lang="es-CO" sz="1600" dirty="0">
                <a:solidFill>
                  <a:schemeClr val="bg1"/>
                </a:solidFill>
                <a:latin typeface="Work Sans" pitchFamily="2" charset="0"/>
              </a:endParaRPr>
            </a:p>
          </p:txBody>
        </p:sp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DF5961C6-7F45-4536-9EF0-01B6B79A0DFA}"/>
                </a:ext>
              </a:extLst>
            </p:cNvPr>
            <p:cNvSpPr txBox="1"/>
            <p:nvPr/>
          </p:nvSpPr>
          <p:spPr>
            <a:xfrm>
              <a:off x="989013" y="3544014"/>
              <a:ext cx="2108200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dirty="0">
                  <a:solidFill>
                    <a:schemeClr val="bg1"/>
                  </a:solidFill>
                  <a:latin typeface="Work Sans" pitchFamily="2" charset="0"/>
                </a:rPr>
                <a:t>Pollo contramuslo asado</a:t>
              </a:r>
            </a:p>
            <a:p>
              <a:endParaRPr lang="es-ES" sz="1600" dirty="0">
                <a:solidFill>
                  <a:schemeClr val="bg1"/>
                </a:solidFill>
                <a:latin typeface="Work Sans" pitchFamily="2" charset="0"/>
              </a:endParaRPr>
            </a:p>
            <a:p>
              <a:r>
                <a:rPr lang="es-ES" sz="1600" dirty="0">
                  <a:solidFill>
                    <a:schemeClr val="bg1"/>
                  </a:solidFill>
                  <a:latin typeface="Work Sans" pitchFamily="2" charset="0"/>
                </a:rPr>
                <a:t>Carne de res en fajitas con vegetales</a:t>
              </a:r>
            </a:p>
            <a:p>
              <a:endParaRPr lang="es-ES" sz="1600" dirty="0">
                <a:solidFill>
                  <a:schemeClr val="bg1"/>
                </a:solidFill>
                <a:latin typeface="Work Sans" pitchFamily="2" charset="0"/>
              </a:endParaRPr>
            </a:p>
            <a:p>
              <a:r>
                <a:rPr lang="es-ES" sz="1600" dirty="0">
                  <a:solidFill>
                    <a:schemeClr val="bg1"/>
                  </a:solidFill>
                  <a:latin typeface="Work Sans" pitchFamily="2" charset="0"/>
                </a:rPr>
                <a:t>Fajitas de cerdo asado</a:t>
              </a:r>
              <a:endParaRPr lang="es-CO" sz="1600" dirty="0">
                <a:solidFill>
                  <a:schemeClr val="bg1"/>
                </a:solidFill>
                <a:latin typeface="Work Sans" pitchFamily="2" charset="0"/>
              </a:endParaRPr>
            </a:p>
          </p:txBody>
        </p:sp>
      </p:grpSp>
      <p:sp>
        <p:nvSpPr>
          <p:cNvPr id="27" name="CuadroTexto 26">
            <a:extLst>
              <a:ext uri="{FF2B5EF4-FFF2-40B4-BE49-F238E27FC236}">
                <a16:creationId xmlns:a16="http://schemas.microsoft.com/office/drawing/2014/main" id="{466A21D1-62B1-4B96-9391-E3557C8B38EC}"/>
              </a:ext>
            </a:extLst>
          </p:cNvPr>
          <p:cNvSpPr txBox="1"/>
          <p:nvPr/>
        </p:nvSpPr>
        <p:spPr>
          <a:xfrm>
            <a:off x="5161060" y="821632"/>
            <a:ext cx="3393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  <a:latin typeface="Work Sans" pitchFamily="2" charset="0"/>
              </a:rPr>
              <a:t>Del 14 al 17 de agosto | 2024</a:t>
            </a:r>
            <a:endParaRPr lang="es-CO" dirty="0">
              <a:solidFill>
                <a:schemeClr val="bg1"/>
              </a:solidFill>
              <a:latin typeface="Work Sans" pitchFamily="2" charset="0"/>
            </a:endParaRPr>
          </a:p>
        </p:txBody>
      </p:sp>
      <p:grpSp>
        <p:nvGrpSpPr>
          <p:cNvPr id="28" name="Grupo 27">
            <a:extLst>
              <a:ext uri="{FF2B5EF4-FFF2-40B4-BE49-F238E27FC236}">
                <a16:creationId xmlns:a16="http://schemas.microsoft.com/office/drawing/2014/main" id="{06C55AA2-8A12-4268-86DD-E403F35F7227}"/>
              </a:ext>
            </a:extLst>
          </p:cNvPr>
          <p:cNvGrpSpPr/>
          <p:nvPr/>
        </p:nvGrpSpPr>
        <p:grpSpPr>
          <a:xfrm>
            <a:off x="989014" y="12055573"/>
            <a:ext cx="12463462" cy="1816597"/>
            <a:chOff x="989013" y="3543299"/>
            <a:chExt cx="12463462" cy="1816597"/>
          </a:xfrm>
        </p:grpSpPr>
        <p:sp>
          <p:nvSpPr>
            <p:cNvPr id="29" name="CuadroTexto 28">
              <a:extLst>
                <a:ext uri="{FF2B5EF4-FFF2-40B4-BE49-F238E27FC236}">
                  <a16:creationId xmlns:a16="http://schemas.microsoft.com/office/drawing/2014/main" id="{EF24761D-F822-4835-A26D-B0DFAF82DDC2}"/>
                </a:ext>
              </a:extLst>
            </p:cNvPr>
            <p:cNvSpPr txBox="1"/>
            <p:nvPr/>
          </p:nvSpPr>
          <p:spPr>
            <a:xfrm>
              <a:off x="3170238" y="3543300"/>
              <a:ext cx="1881187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dirty="0">
                  <a:solidFill>
                    <a:schemeClr val="bg1"/>
                  </a:solidFill>
                  <a:latin typeface="Work Sans" pitchFamily="2" charset="0"/>
                </a:rPr>
                <a:t>Arroz de zanahoria</a:t>
              </a:r>
            </a:p>
            <a:p>
              <a:endParaRPr lang="es-ES" sz="1600" dirty="0">
                <a:solidFill>
                  <a:schemeClr val="bg1"/>
                </a:solidFill>
                <a:latin typeface="Work Sans" pitchFamily="2" charset="0"/>
              </a:endParaRPr>
            </a:p>
            <a:p>
              <a:r>
                <a:rPr lang="es-ES" sz="1600" dirty="0">
                  <a:solidFill>
                    <a:schemeClr val="bg1"/>
                  </a:solidFill>
                  <a:latin typeface="Work Sans" pitchFamily="2" charset="0"/>
                </a:rPr>
                <a:t>Arroz blanco</a:t>
              </a:r>
              <a:endParaRPr lang="es-CO" sz="1600" dirty="0">
                <a:solidFill>
                  <a:schemeClr val="bg1"/>
                </a:solidFill>
                <a:latin typeface="Work Sans" pitchFamily="2" charset="0"/>
              </a:endParaRPr>
            </a:p>
          </p:txBody>
        </p:sp>
        <p:sp>
          <p:nvSpPr>
            <p:cNvPr id="30" name="CuadroTexto 29">
              <a:extLst>
                <a:ext uri="{FF2B5EF4-FFF2-40B4-BE49-F238E27FC236}">
                  <a16:creationId xmlns:a16="http://schemas.microsoft.com/office/drawing/2014/main" id="{2121138A-2619-4869-831D-C382F96EB76B}"/>
                </a:ext>
              </a:extLst>
            </p:cNvPr>
            <p:cNvSpPr txBox="1"/>
            <p:nvPr/>
          </p:nvSpPr>
          <p:spPr>
            <a:xfrm>
              <a:off x="5257800" y="3543300"/>
              <a:ext cx="21082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dirty="0">
                  <a:solidFill>
                    <a:schemeClr val="bg1"/>
                  </a:solidFill>
                  <a:latin typeface="Work Sans" pitchFamily="2" charset="0"/>
                </a:rPr>
                <a:t>Ensalada primavera (Lechuga, arveja, maíz y zanahoria)</a:t>
              </a:r>
              <a:endParaRPr lang="es-CO" sz="1600" dirty="0">
                <a:solidFill>
                  <a:schemeClr val="bg1"/>
                </a:solidFill>
                <a:latin typeface="Work Sans" pitchFamily="2" charset="0"/>
              </a:endParaRPr>
            </a:p>
          </p:txBody>
        </p:sp>
        <p:sp>
          <p:nvSpPr>
            <p:cNvPr id="31" name="CuadroTexto 30">
              <a:extLst>
                <a:ext uri="{FF2B5EF4-FFF2-40B4-BE49-F238E27FC236}">
                  <a16:creationId xmlns:a16="http://schemas.microsoft.com/office/drawing/2014/main" id="{392BAD60-E047-47BE-9902-B1E60961BA28}"/>
                </a:ext>
              </a:extLst>
            </p:cNvPr>
            <p:cNvSpPr txBox="1"/>
            <p:nvPr/>
          </p:nvSpPr>
          <p:spPr>
            <a:xfrm>
              <a:off x="7572375" y="3543300"/>
              <a:ext cx="18669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dirty="0">
                  <a:solidFill>
                    <a:schemeClr val="bg1"/>
                  </a:solidFill>
                  <a:latin typeface="Work Sans" pitchFamily="2" charset="0"/>
                </a:rPr>
                <a:t>Arepitas de yuca</a:t>
              </a:r>
              <a:endParaRPr lang="es-CO" sz="1600" dirty="0">
                <a:solidFill>
                  <a:schemeClr val="bg1"/>
                </a:solidFill>
                <a:latin typeface="Work Sans" pitchFamily="2" charset="0"/>
              </a:endParaRPr>
            </a:p>
          </p:txBody>
        </p:sp>
        <p:sp>
          <p:nvSpPr>
            <p:cNvPr id="32" name="CuadroTexto 31">
              <a:extLst>
                <a:ext uri="{FF2B5EF4-FFF2-40B4-BE49-F238E27FC236}">
                  <a16:creationId xmlns:a16="http://schemas.microsoft.com/office/drawing/2014/main" id="{0EEF62FA-6350-4746-9D82-D6B76E3CE956}"/>
                </a:ext>
              </a:extLst>
            </p:cNvPr>
            <p:cNvSpPr txBox="1"/>
            <p:nvPr/>
          </p:nvSpPr>
          <p:spPr>
            <a:xfrm>
              <a:off x="9578975" y="3543299"/>
              <a:ext cx="18669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dirty="0">
                  <a:solidFill>
                    <a:schemeClr val="bg1"/>
                  </a:solidFill>
                  <a:latin typeface="Work Sans" pitchFamily="2" charset="0"/>
                </a:rPr>
                <a:t>Sopa de costilla</a:t>
              </a:r>
              <a:endParaRPr lang="es-CO" sz="1600" dirty="0">
                <a:solidFill>
                  <a:schemeClr val="bg1"/>
                </a:solidFill>
                <a:latin typeface="Work Sans" pitchFamily="2" charset="0"/>
              </a:endParaRPr>
            </a:p>
          </p:txBody>
        </p:sp>
        <p:sp>
          <p:nvSpPr>
            <p:cNvPr id="33" name="CuadroTexto 32">
              <a:extLst>
                <a:ext uri="{FF2B5EF4-FFF2-40B4-BE49-F238E27FC236}">
                  <a16:creationId xmlns:a16="http://schemas.microsoft.com/office/drawing/2014/main" id="{E8E15581-5B41-4B42-9BFA-E7C9EE9FFD25}"/>
                </a:ext>
              </a:extLst>
            </p:cNvPr>
            <p:cNvSpPr txBox="1"/>
            <p:nvPr/>
          </p:nvSpPr>
          <p:spPr>
            <a:xfrm>
              <a:off x="11585575" y="3543299"/>
              <a:ext cx="18669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dirty="0">
                  <a:solidFill>
                    <a:schemeClr val="bg1"/>
                  </a:solidFill>
                  <a:latin typeface="Work Sans" pitchFamily="2" charset="0"/>
                </a:rPr>
                <a:t>Jugo de mango / agua</a:t>
              </a:r>
              <a:endParaRPr lang="es-CO" sz="1600" dirty="0">
                <a:solidFill>
                  <a:schemeClr val="bg1"/>
                </a:solidFill>
                <a:latin typeface="Work Sans" pitchFamily="2" charset="0"/>
              </a:endParaRPr>
            </a:p>
          </p:txBody>
        </p:sp>
        <p:sp>
          <p:nvSpPr>
            <p:cNvPr id="34" name="CuadroTexto 33">
              <a:extLst>
                <a:ext uri="{FF2B5EF4-FFF2-40B4-BE49-F238E27FC236}">
                  <a16:creationId xmlns:a16="http://schemas.microsoft.com/office/drawing/2014/main" id="{027B33B5-5504-4D26-AD86-457B4452AB02}"/>
                </a:ext>
              </a:extLst>
            </p:cNvPr>
            <p:cNvSpPr txBox="1"/>
            <p:nvPr/>
          </p:nvSpPr>
          <p:spPr>
            <a:xfrm>
              <a:off x="989013" y="3544014"/>
              <a:ext cx="2108200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dirty="0">
                  <a:solidFill>
                    <a:schemeClr val="bg1"/>
                  </a:solidFill>
                  <a:latin typeface="Work Sans" pitchFamily="2" charset="0"/>
                </a:rPr>
                <a:t>Carne asada con salsa criolla</a:t>
              </a:r>
            </a:p>
            <a:p>
              <a:endParaRPr lang="es-ES" sz="1600" dirty="0">
                <a:solidFill>
                  <a:schemeClr val="bg1"/>
                </a:solidFill>
                <a:latin typeface="Work Sans" pitchFamily="2" charset="0"/>
              </a:endParaRPr>
            </a:p>
            <a:p>
              <a:r>
                <a:rPr lang="es-ES" sz="1600" dirty="0">
                  <a:solidFill>
                    <a:schemeClr val="bg1"/>
                  </a:solidFill>
                  <a:latin typeface="Work Sans" pitchFamily="2" charset="0"/>
                </a:rPr>
                <a:t>Cerdo salsa agridulce</a:t>
              </a:r>
            </a:p>
            <a:p>
              <a:endParaRPr lang="es-ES" sz="1600" dirty="0">
                <a:solidFill>
                  <a:schemeClr val="bg1"/>
                </a:solidFill>
                <a:latin typeface="Work Sans" pitchFamily="2" charset="0"/>
              </a:endParaRPr>
            </a:p>
            <a:p>
              <a:r>
                <a:rPr lang="es-ES" sz="1600" dirty="0">
                  <a:solidFill>
                    <a:schemeClr val="bg1"/>
                  </a:solidFill>
                  <a:latin typeface="Work Sans" pitchFamily="2" charset="0"/>
                </a:rPr>
                <a:t>Fajitas de pollo</a:t>
              </a:r>
              <a:endParaRPr lang="es-CO" sz="1600" dirty="0">
                <a:solidFill>
                  <a:schemeClr val="bg1"/>
                </a:solidFill>
                <a:latin typeface="Work Sans" pitchFamily="2" charset="0"/>
              </a:endParaRPr>
            </a:p>
          </p:txBody>
        </p:sp>
      </p:grpSp>
      <p:grpSp>
        <p:nvGrpSpPr>
          <p:cNvPr id="35" name="Grupo 34">
            <a:extLst>
              <a:ext uri="{FF2B5EF4-FFF2-40B4-BE49-F238E27FC236}">
                <a16:creationId xmlns:a16="http://schemas.microsoft.com/office/drawing/2014/main" id="{8898FBD6-981A-4FA0-B375-AA450BBFD6B8}"/>
              </a:ext>
            </a:extLst>
          </p:cNvPr>
          <p:cNvGrpSpPr/>
          <p:nvPr/>
        </p:nvGrpSpPr>
        <p:grpSpPr>
          <a:xfrm>
            <a:off x="989014" y="16101733"/>
            <a:ext cx="12463462" cy="1570375"/>
            <a:chOff x="989013" y="3543299"/>
            <a:chExt cx="12463462" cy="1570376"/>
          </a:xfrm>
        </p:grpSpPr>
        <p:sp>
          <p:nvSpPr>
            <p:cNvPr id="36" name="CuadroTexto 35">
              <a:extLst>
                <a:ext uri="{FF2B5EF4-FFF2-40B4-BE49-F238E27FC236}">
                  <a16:creationId xmlns:a16="http://schemas.microsoft.com/office/drawing/2014/main" id="{B7029123-343F-48DD-9E19-155AF0A2418B}"/>
                </a:ext>
              </a:extLst>
            </p:cNvPr>
            <p:cNvSpPr txBox="1"/>
            <p:nvPr/>
          </p:nvSpPr>
          <p:spPr>
            <a:xfrm>
              <a:off x="3170238" y="3543300"/>
              <a:ext cx="188118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dirty="0">
                  <a:solidFill>
                    <a:schemeClr val="bg1"/>
                  </a:solidFill>
                  <a:latin typeface="Work Sans" pitchFamily="2" charset="0"/>
                </a:rPr>
                <a:t>Arroz de cebolla</a:t>
              </a:r>
            </a:p>
            <a:p>
              <a:endParaRPr lang="es-ES" sz="1600" dirty="0">
                <a:solidFill>
                  <a:schemeClr val="bg1"/>
                </a:solidFill>
                <a:latin typeface="Work Sans" pitchFamily="2" charset="0"/>
              </a:endParaRPr>
            </a:p>
            <a:p>
              <a:r>
                <a:rPr lang="es-ES" sz="1600" dirty="0">
                  <a:solidFill>
                    <a:schemeClr val="bg1"/>
                  </a:solidFill>
                  <a:latin typeface="Work Sans" pitchFamily="2" charset="0"/>
                </a:rPr>
                <a:t>Arroz blanco</a:t>
              </a:r>
              <a:endParaRPr lang="es-CO" sz="1600" dirty="0">
                <a:solidFill>
                  <a:schemeClr val="bg1"/>
                </a:solidFill>
                <a:latin typeface="Work Sans" pitchFamily="2" charset="0"/>
              </a:endParaRPr>
            </a:p>
          </p:txBody>
        </p:sp>
        <p:sp>
          <p:nvSpPr>
            <p:cNvPr id="37" name="CuadroTexto 36">
              <a:extLst>
                <a:ext uri="{FF2B5EF4-FFF2-40B4-BE49-F238E27FC236}">
                  <a16:creationId xmlns:a16="http://schemas.microsoft.com/office/drawing/2014/main" id="{1738A044-6D4C-4F84-B906-B15D73FB2680}"/>
                </a:ext>
              </a:extLst>
            </p:cNvPr>
            <p:cNvSpPr txBox="1"/>
            <p:nvPr/>
          </p:nvSpPr>
          <p:spPr>
            <a:xfrm>
              <a:off x="5257800" y="3543300"/>
              <a:ext cx="2108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dirty="0">
                  <a:solidFill>
                    <a:schemeClr val="bg1"/>
                  </a:solidFill>
                  <a:latin typeface="Work Sans" pitchFamily="2" charset="0"/>
                </a:rPr>
                <a:t>Lechuga, tomate, cebolla y aguacate</a:t>
              </a:r>
              <a:endParaRPr lang="es-CO" sz="1600" dirty="0">
                <a:solidFill>
                  <a:schemeClr val="bg1"/>
                </a:solidFill>
                <a:latin typeface="Work Sans" pitchFamily="2" charset="0"/>
              </a:endParaRPr>
            </a:p>
          </p:txBody>
        </p: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859E0155-A212-4CBE-8329-5E40BA307CE3}"/>
                </a:ext>
              </a:extLst>
            </p:cNvPr>
            <p:cNvSpPr txBox="1"/>
            <p:nvPr/>
          </p:nvSpPr>
          <p:spPr>
            <a:xfrm>
              <a:off x="7572375" y="3543300"/>
              <a:ext cx="18669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dirty="0" err="1">
                  <a:solidFill>
                    <a:schemeClr val="bg1"/>
                  </a:solidFill>
                  <a:latin typeface="Work Sans" pitchFamily="2" charset="0"/>
                </a:rPr>
                <a:t>Buñuelitos</a:t>
              </a:r>
              <a:r>
                <a:rPr lang="es-ES" sz="1600" dirty="0">
                  <a:solidFill>
                    <a:schemeClr val="bg1"/>
                  </a:solidFill>
                  <a:latin typeface="Work Sans" pitchFamily="2" charset="0"/>
                </a:rPr>
                <a:t> de papa rellenos de queso</a:t>
              </a:r>
              <a:endParaRPr lang="es-CO" sz="1600" dirty="0">
                <a:solidFill>
                  <a:schemeClr val="bg1"/>
                </a:solidFill>
                <a:latin typeface="Work Sans" pitchFamily="2" charset="0"/>
              </a:endParaRPr>
            </a:p>
          </p:txBody>
        </p:sp>
        <p:sp>
          <p:nvSpPr>
            <p:cNvPr id="39" name="CuadroTexto 38">
              <a:extLst>
                <a:ext uri="{FF2B5EF4-FFF2-40B4-BE49-F238E27FC236}">
                  <a16:creationId xmlns:a16="http://schemas.microsoft.com/office/drawing/2014/main" id="{85FB15AB-2482-456B-B9D6-12F50395090E}"/>
                </a:ext>
              </a:extLst>
            </p:cNvPr>
            <p:cNvSpPr txBox="1"/>
            <p:nvPr/>
          </p:nvSpPr>
          <p:spPr>
            <a:xfrm>
              <a:off x="9578975" y="3543299"/>
              <a:ext cx="18669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dirty="0">
                  <a:solidFill>
                    <a:schemeClr val="bg1"/>
                  </a:solidFill>
                  <a:latin typeface="Work Sans" pitchFamily="2" charset="0"/>
                </a:rPr>
                <a:t>Crema de ahuyama</a:t>
              </a:r>
              <a:endParaRPr lang="es-CO" sz="1600" dirty="0">
                <a:solidFill>
                  <a:schemeClr val="bg1"/>
                </a:solidFill>
                <a:latin typeface="Work Sans" pitchFamily="2" charset="0"/>
              </a:endParaRPr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2CB146A4-3469-4792-AD9D-FC4ED2982C47}"/>
                </a:ext>
              </a:extLst>
            </p:cNvPr>
            <p:cNvSpPr txBox="1"/>
            <p:nvPr/>
          </p:nvSpPr>
          <p:spPr>
            <a:xfrm>
              <a:off x="11585575" y="3543299"/>
              <a:ext cx="18669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dirty="0">
                  <a:solidFill>
                    <a:schemeClr val="bg1"/>
                  </a:solidFill>
                  <a:latin typeface="Work Sans" pitchFamily="2" charset="0"/>
                </a:rPr>
                <a:t>Jugo de mora / agua</a:t>
              </a:r>
              <a:endParaRPr lang="es-CO" sz="1600" dirty="0">
                <a:solidFill>
                  <a:schemeClr val="bg1"/>
                </a:solidFill>
                <a:latin typeface="Work Sans" pitchFamily="2" charset="0"/>
              </a:endParaRPr>
            </a:p>
          </p:txBody>
        </p:sp>
        <p:sp>
          <p:nvSpPr>
            <p:cNvPr id="41" name="CuadroTexto 40">
              <a:extLst>
                <a:ext uri="{FF2B5EF4-FFF2-40B4-BE49-F238E27FC236}">
                  <a16:creationId xmlns:a16="http://schemas.microsoft.com/office/drawing/2014/main" id="{94176EBC-5CE9-48A5-A526-458CD261C374}"/>
                </a:ext>
              </a:extLst>
            </p:cNvPr>
            <p:cNvSpPr txBox="1"/>
            <p:nvPr/>
          </p:nvSpPr>
          <p:spPr>
            <a:xfrm>
              <a:off x="989013" y="3544014"/>
              <a:ext cx="2108200" cy="15696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dirty="0">
                  <a:solidFill>
                    <a:schemeClr val="bg1"/>
                  </a:solidFill>
                  <a:latin typeface="Work Sans" pitchFamily="2" charset="0"/>
                </a:rPr>
                <a:t>Hamburguesa de carne de res</a:t>
              </a:r>
            </a:p>
            <a:p>
              <a:endParaRPr lang="es-ES" sz="1600" dirty="0">
                <a:solidFill>
                  <a:schemeClr val="bg1"/>
                </a:solidFill>
                <a:latin typeface="Work Sans" pitchFamily="2" charset="0"/>
              </a:endParaRPr>
            </a:p>
            <a:p>
              <a:r>
                <a:rPr lang="es-ES" sz="1600" dirty="0">
                  <a:solidFill>
                    <a:schemeClr val="bg1"/>
                  </a:solidFill>
                  <a:latin typeface="Work Sans" pitchFamily="2" charset="0"/>
                </a:rPr>
                <a:t>Pechuga asada</a:t>
              </a:r>
            </a:p>
            <a:p>
              <a:endParaRPr lang="es-ES" sz="1600" dirty="0">
                <a:solidFill>
                  <a:schemeClr val="bg1"/>
                </a:solidFill>
                <a:latin typeface="Work Sans" pitchFamily="2" charset="0"/>
              </a:endParaRPr>
            </a:p>
            <a:p>
              <a:r>
                <a:rPr lang="es-ES" sz="1600" dirty="0">
                  <a:solidFill>
                    <a:schemeClr val="bg1"/>
                  </a:solidFill>
                  <a:latin typeface="Work Sans" pitchFamily="2" charset="0"/>
                </a:rPr>
                <a:t>Cerdo al wok</a:t>
              </a:r>
              <a:endParaRPr lang="es-CO" sz="1600" dirty="0">
                <a:solidFill>
                  <a:schemeClr val="bg1"/>
                </a:solidFill>
                <a:latin typeface="Work Sans" pitchFamily="2" charset="0"/>
              </a:endParaRPr>
            </a:p>
          </p:txBody>
        </p:sp>
      </p:grpSp>
      <p:sp>
        <p:nvSpPr>
          <p:cNvPr id="42" name="CuadroTexto 41">
            <a:extLst>
              <a:ext uri="{FF2B5EF4-FFF2-40B4-BE49-F238E27FC236}">
                <a16:creationId xmlns:a16="http://schemas.microsoft.com/office/drawing/2014/main" id="{FAD55770-D102-4B29-800D-6D605A281CE7}"/>
              </a:ext>
            </a:extLst>
          </p:cNvPr>
          <p:cNvSpPr txBox="1"/>
          <p:nvPr/>
        </p:nvSpPr>
        <p:spPr>
          <a:xfrm>
            <a:off x="1885171" y="19286864"/>
            <a:ext cx="4879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>
                <a:latin typeface="Work Sans" pitchFamily="2" charset="0"/>
              </a:rPr>
              <a:t>Diariamente se ofrece opción de arroz integral</a:t>
            </a:r>
            <a:endParaRPr lang="es-CO" sz="1600" dirty="0">
              <a:latin typeface="Work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9809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336</TotalTime>
  <Words>159</Words>
  <Application>Microsoft Office PowerPoint</Application>
  <PresentationFormat>Personalizado</PresentationFormat>
  <Paragraphs>50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Work Sans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Gio Pinto</dc:creator>
  <cp:lastModifiedBy>Gio Pinto</cp:lastModifiedBy>
  <cp:revision>11</cp:revision>
  <dcterms:created xsi:type="dcterms:W3CDTF">2024-08-20T14:02:31Z</dcterms:created>
  <dcterms:modified xsi:type="dcterms:W3CDTF">2024-08-20T19:44:58Z</dcterms:modified>
</cp:coreProperties>
</file>